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16"/>
  </p:notesMasterIdLst>
  <p:sldIdLst>
    <p:sldId id="256" r:id="rId2"/>
    <p:sldId id="257" r:id="rId3"/>
    <p:sldId id="258" r:id="rId4"/>
    <p:sldId id="260" r:id="rId5"/>
    <p:sldId id="261" r:id="rId6"/>
    <p:sldId id="262" r:id="rId7"/>
    <p:sldId id="265" r:id="rId8"/>
    <p:sldId id="259" r:id="rId9"/>
    <p:sldId id="264" r:id="rId10"/>
    <p:sldId id="263" r:id="rId11"/>
    <p:sldId id="267" r:id="rId12"/>
    <p:sldId id="270" r:id="rId13"/>
    <p:sldId id="266"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3059"/>
  </p:normalViewPr>
  <p:slideViewPr>
    <p:cSldViewPr snapToGrid="0" snapToObjects="1">
      <p:cViewPr varScale="1">
        <p:scale>
          <a:sx n="86" d="100"/>
          <a:sy n="86" d="100"/>
        </p:scale>
        <p:origin x="10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06080-273E-DF47-9E89-77CD0FC3FBA1}" type="datetimeFigureOut">
              <a:rPr lang="en-US" smtClean="0"/>
              <a:t>12/9/20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E0188C-CEF7-8547-8D1B-F4F2CCD3885D}" type="slidenum">
              <a:rPr lang="en-US" smtClean="0"/>
              <a:t>‹#›</a:t>
            </a:fld>
            <a:endParaRPr lang="en-US"/>
          </a:p>
        </p:txBody>
      </p:sp>
    </p:spTree>
    <p:extLst>
      <p:ext uri="{BB962C8B-B14F-4D97-AF65-F5344CB8AC3E}">
        <p14:creationId xmlns:p14="http://schemas.microsoft.com/office/powerpoint/2010/main" val="2646540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a:t>
            </a:fld>
            <a:endParaRPr lang="en-US"/>
          </a:p>
        </p:txBody>
      </p:sp>
    </p:spTree>
    <p:extLst>
      <p:ext uri="{BB962C8B-B14F-4D97-AF65-F5344CB8AC3E}">
        <p14:creationId xmlns:p14="http://schemas.microsoft.com/office/powerpoint/2010/main" val="3296120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2</a:t>
            </a:fld>
            <a:endParaRPr lang="en-US"/>
          </a:p>
        </p:txBody>
      </p:sp>
    </p:spTree>
    <p:extLst>
      <p:ext uri="{BB962C8B-B14F-4D97-AF65-F5344CB8AC3E}">
        <p14:creationId xmlns:p14="http://schemas.microsoft.com/office/powerpoint/2010/main" val="656512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https://</a:t>
            </a:r>
            <a:r>
              <a:rPr lang="en-US" sz="800" dirty="0" err="1"/>
              <a:t>aspe.hhs.gov</a:t>
            </a:r>
            <a:r>
              <a:rPr lang="en-US" sz="800" dirty="0"/>
              <a:t>/report/diabetes-national-plan-action/importance-early-diabetes-detection#:~:text=Early%20detection%20and%20treatment%20of,limb%20amputations%2C%20and%20kidney%20failure.</a:t>
            </a:r>
          </a:p>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3</a:t>
            </a:fld>
            <a:endParaRPr lang="en-US"/>
          </a:p>
        </p:txBody>
      </p:sp>
    </p:spTree>
    <p:extLst>
      <p:ext uri="{BB962C8B-B14F-4D97-AF65-F5344CB8AC3E}">
        <p14:creationId xmlns:p14="http://schemas.microsoft.com/office/powerpoint/2010/main" val="4016367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Polyuria</a:t>
            </a:r>
            <a:r>
              <a:rPr lang="en-CA" sz="1200" b="0" i="0" kern="1200" dirty="0">
                <a:solidFill>
                  <a:schemeClr val="tx1"/>
                </a:solidFill>
                <a:effectLst/>
                <a:latin typeface="+mn-lt"/>
                <a:ea typeface="+mn-ea"/>
                <a:cs typeface="+mn-cs"/>
              </a:rPr>
              <a:t> is a condition where the body urinates more than usual and passes excessive or abnormally large amounts of urine each time you urinate.</a:t>
            </a:r>
          </a:p>
          <a:p>
            <a:r>
              <a:rPr lang="en-CA" sz="1200" b="1" i="0" kern="1200" dirty="0">
                <a:solidFill>
                  <a:schemeClr val="tx1"/>
                </a:solidFill>
                <a:effectLst/>
                <a:latin typeface="+mn-lt"/>
                <a:ea typeface="+mn-ea"/>
                <a:cs typeface="+mn-cs"/>
              </a:rPr>
              <a:t>Polydipsia</a:t>
            </a:r>
            <a:r>
              <a:rPr lang="en-CA" sz="1200" b="0" i="0" kern="1200" dirty="0">
                <a:solidFill>
                  <a:schemeClr val="tx1"/>
                </a:solidFill>
                <a:effectLst/>
                <a:latin typeface="+mn-lt"/>
                <a:ea typeface="+mn-ea"/>
                <a:cs typeface="+mn-cs"/>
              </a:rPr>
              <a:t> is the term given to excessive thirst.</a:t>
            </a:r>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9</a:t>
            </a:fld>
            <a:endParaRPr lang="en-US"/>
          </a:p>
        </p:txBody>
      </p:sp>
    </p:spTree>
    <p:extLst>
      <p:ext uri="{BB962C8B-B14F-4D97-AF65-F5344CB8AC3E}">
        <p14:creationId xmlns:p14="http://schemas.microsoft.com/office/powerpoint/2010/main" val="1835431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Polyphagia</a:t>
            </a:r>
            <a:r>
              <a:rPr lang="en-CA" sz="1200" b="0" i="0" kern="1200" dirty="0">
                <a:solidFill>
                  <a:schemeClr val="tx1"/>
                </a:solidFill>
                <a:effectLst/>
                <a:latin typeface="+mn-lt"/>
                <a:ea typeface="+mn-ea"/>
                <a:cs typeface="+mn-cs"/>
              </a:rPr>
              <a:t>, also known as hyperphagia, is the medical term for excessive or extreme hunger.</a:t>
            </a:r>
          </a:p>
          <a:p>
            <a:r>
              <a:rPr lang="en-CA" sz="1200" b="1" i="0" kern="1200" dirty="0">
                <a:solidFill>
                  <a:schemeClr val="tx1"/>
                </a:solidFill>
                <a:effectLst/>
                <a:latin typeface="+mn-lt"/>
                <a:ea typeface="+mn-ea"/>
                <a:cs typeface="+mn-cs"/>
              </a:rPr>
              <a:t>Partial Paresis</a:t>
            </a:r>
            <a:r>
              <a:rPr lang="en-CA" sz="1200" b="0" i="0" kern="1200" dirty="0">
                <a:solidFill>
                  <a:schemeClr val="tx1"/>
                </a:solidFill>
                <a:effectLst/>
                <a:latin typeface="+mn-lt"/>
                <a:ea typeface="+mn-ea"/>
                <a:cs typeface="+mn-cs"/>
              </a:rPr>
              <a:t> involves the weakening of a muscle or group of muscles.</a:t>
            </a:r>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10</a:t>
            </a:fld>
            <a:endParaRPr lang="en-US"/>
          </a:p>
        </p:txBody>
      </p:sp>
    </p:spTree>
    <p:extLst>
      <p:ext uri="{BB962C8B-B14F-4D97-AF65-F5344CB8AC3E}">
        <p14:creationId xmlns:p14="http://schemas.microsoft.com/office/powerpoint/2010/main" val="16492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11</a:t>
            </a:fld>
            <a:endParaRPr lang="en-US"/>
          </a:p>
        </p:txBody>
      </p:sp>
    </p:spTree>
    <p:extLst>
      <p:ext uri="{BB962C8B-B14F-4D97-AF65-F5344CB8AC3E}">
        <p14:creationId xmlns:p14="http://schemas.microsoft.com/office/powerpoint/2010/main" val="3471149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12</a:t>
            </a:fld>
            <a:endParaRPr lang="en-US"/>
          </a:p>
        </p:txBody>
      </p:sp>
    </p:spTree>
    <p:extLst>
      <p:ext uri="{BB962C8B-B14F-4D97-AF65-F5344CB8AC3E}">
        <p14:creationId xmlns:p14="http://schemas.microsoft.com/office/powerpoint/2010/main" val="1695712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13</a:t>
            </a:fld>
            <a:endParaRPr lang="en-US"/>
          </a:p>
        </p:txBody>
      </p:sp>
    </p:spTree>
    <p:extLst>
      <p:ext uri="{BB962C8B-B14F-4D97-AF65-F5344CB8AC3E}">
        <p14:creationId xmlns:p14="http://schemas.microsoft.com/office/powerpoint/2010/main" val="363000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14</a:t>
            </a:fld>
            <a:endParaRPr lang="en-US"/>
          </a:p>
        </p:txBody>
      </p:sp>
    </p:spTree>
    <p:extLst>
      <p:ext uri="{BB962C8B-B14F-4D97-AF65-F5344CB8AC3E}">
        <p14:creationId xmlns:p14="http://schemas.microsoft.com/office/powerpoint/2010/main" val="1485835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12/9/20</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21783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12/9/20</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536505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12/9/20</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032544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12/9/20</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673707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12/9/20</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96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12/9/20</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491333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12/9/20</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536344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12/9/20</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68486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12/9/20</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0791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12/9/20</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151432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12/9/20</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592297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12/9/20</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597259078"/>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1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8281DF-73A5-E544-AF6D-474B617A4EB6}"/>
              </a:ext>
            </a:extLst>
          </p:cNvPr>
          <p:cNvSpPr>
            <a:spLocks noGrp="1"/>
          </p:cNvSpPr>
          <p:nvPr>
            <p:ph type="ctrTitle"/>
          </p:nvPr>
        </p:nvSpPr>
        <p:spPr>
          <a:xfrm>
            <a:off x="1079510" y="4602162"/>
            <a:ext cx="4457690" cy="1720850"/>
          </a:xfrm>
        </p:spPr>
        <p:txBody>
          <a:bodyPr anchor="ctr">
            <a:normAutofit fontScale="90000"/>
          </a:bodyPr>
          <a:lstStyle/>
          <a:p>
            <a:r>
              <a:rPr lang="en-US" dirty="0"/>
              <a:t>Data mining with Early stage diabetes risk prediction dataset </a:t>
            </a:r>
          </a:p>
        </p:txBody>
      </p:sp>
      <p:sp>
        <p:nvSpPr>
          <p:cNvPr id="3" name="Subtitle 2">
            <a:extLst>
              <a:ext uri="{FF2B5EF4-FFF2-40B4-BE49-F238E27FC236}">
                <a16:creationId xmlns:a16="http://schemas.microsoft.com/office/drawing/2014/main" id="{E1FD40F2-B922-DC4C-B0ED-CE079D231098}"/>
              </a:ext>
            </a:extLst>
          </p:cNvPr>
          <p:cNvSpPr>
            <a:spLocks noGrp="1"/>
          </p:cNvSpPr>
          <p:nvPr>
            <p:ph type="subTitle" idx="1"/>
          </p:nvPr>
        </p:nvSpPr>
        <p:spPr>
          <a:xfrm>
            <a:off x="6654801" y="4602163"/>
            <a:ext cx="4451347" cy="1720850"/>
          </a:xfrm>
        </p:spPr>
        <p:txBody>
          <a:bodyPr anchor="ctr">
            <a:normAutofit fontScale="85000" lnSpcReduction="20000"/>
          </a:bodyPr>
          <a:lstStyle/>
          <a:p>
            <a:r>
              <a:rPr lang="en-US" dirty="0"/>
              <a:t>Group1</a:t>
            </a:r>
          </a:p>
          <a:p>
            <a:r>
              <a:rPr lang="en-US" dirty="0"/>
              <a:t>Nathan D</a:t>
            </a:r>
          </a:p>
          <a:p>
            <a:r>
              <a:rPr lang="en-US" dirty="0" err="1"/>
              <a:t>Shehnaz</a:t>
            </a:r>
            <a:r>
              <a:rPr lang="en-US" dirty="0"/>
              <a:t> I</a:t>
            </a:r>
          </a:p>
          <a:p>
            <a:r>
              <a:rPr lang="en-US" dirty="0"/>
              <a:t>Thuy T</a:t>
            </a:r>
          </a:p>
        </p:txBody>
      </p:sp>
      <p:pic>
        <p:nvPicPr>
          <p:cNvPr id="4" name="Picture 3">
            <a:extLst>
              <a:ext uri="{FF2B5EF4-FFF2-40B4-BE49-F238E27FC236}">
                <a16:creationId xmlns:a16="http://schemas.microsoft.com/office/drawing/2014/main" id="{D0B25D19-259B-49B0-90D1-C6BD54C036A5}"/>
              </a:ext>
            </a:extLst>
          </p:cNvPr>
          <p:cNvPicPr>
            <a:picLocks noChangeAspect="1"/>
          </p:cNvPicPr>
          <p:nvPr/>
        </p:nvPicPr>
        <p:blipFill rotWithShape="1">
          <a:blip r:embed="rId3"/>
          <a:srcRect t="23420" b="25328"/>
          <a:stretch/>
        </p:blipFill>
        <p:spPr>
          <a:xfrm>
            <a:off x="20" y="10"/>
            <a:ext cx="12191977" cy="4014777"/>
          </a:xfrm>
          <a:prstGeom prst="rect">
            <a:avLst/>
          </a:prstGeom>
        </p:spPr>
      </p:pic>
      <p:cxnSp>
        <p:nvCxnSpPr>
          <p:cNvPr id="11" name="Straight Connector 1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6258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593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AC1BB-5538-4045-A380-9B132F40BD62}"/>
              </a:ext>
            </a:extLst>
          </p:cNvPr>
          <p:cNvSpPr>
            <a:spLocks noGrp="1"/>
          </p:cNvSpPr>
          <p:nvPr>
            <p:ph type="title"/>
          </p:nvPr>
        </p:nvSpPr>
        <p:spPr>
          <a:xfrm>
            <a:off x="1080000" y="540000"/>
            <a:ext cx="3345950" cy="2303213"/>
          </a:xfrm>
        </p:spPr>
        <p:txBody>
          <a:bodyPr anchor="ctr">
            <a:normAutofit/>
          </a:bodyPr>
          <a:lstStyle/>
          <a:p>
            <a:pPr algn="ctr"/>
            <a:r>
              <a:rPr lang="en-US" dirty="0"/>
              <a:t>Explorative data analysis</a:t>
            </a:r>
            <a:endParaRPr lang="en-US"/>
          </a:p>
        </p:txBody>
      </p:sp>
      <p:cxnSp>
        <p:nvCxnSpPr>
          <p:cNvPr id="13" name="Straight Connector 12">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9BA7E41-8606-1F4B-8772-E8C21FB426A0}"/>
              </a:ext>
            </a:extLst>
          </p:cNvPr>
          <p:cNvSpPr>
            <a:spLocks noGrp="1"/>
          </p:cNvSpPr>
          <p:nvPr>
            <p:ph idx="1"/>
          </p:nvPr>
        </p:nvSpPr>
        <p:spPr>
          <a:xfrm>
            <a:off x="5543552" y="540000"/>
            <a:ext cx="6107460" cy="2303213"/>
          </a:xfrm>
        </p:spPr>
        <p:txBody>
          <a:bodyPr anchor="ctr">
            <a:normAutofit/>
          </a:bodyPr>
          <a:lstStyle/>
          <a:p>
            <a:pPr marL="0" indent="0">
              <a:buNone/>
            </a:pPr>
            <a:r>
              <a:rPr lang="en-US" dirty="0"/>
              <a:t>Categorical Attributes</a:t>
            </a:r>
          </a:p>
          <a:p>
            <a:r>
              <a:rPr lang="en-US" dirty="0"/>
              <a:t>Diabetic patients less likely to experience Alopecia than non-diabetic patient and more likely to experience Visual Blurring, Polyphagia, partial Paresis and Muscle Stiffness.</a:t>
            </a:r>
          </a:p>
          <a:p>
            <a:endParaRPr lang="en-US" dirty="0"/>
          </a:p>
        </p:txBody>
      </p:sp>
      <p:sp useBgFill="1">
        <p:nvSpPr>
          <p:cNvPr id="15" name="Rectangle 14">
            <a:extLst>
              <a:ext uri="{FF2B5EF4-FFF2-40B4-BE49-F238E27FC236}">
                <a16:creationId xmlns:a16="http://schemas.microsoft.com/office/drawing/2014/main" id="{4AD52C5F-F278-4082-B0E5-5FDE4B8E2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39" name="Picture 38">
            <a:extLst>
              <a:ext uri="{FF2B5EF4-FFF2-40B4-BE49-F238E27FC236}">
                <a16:creationId xmlns:a16="http://schemas.microsoft.com/office/drawing/2014/main" id="{4661728D-08A3-FA4D-AC17-D2A8FF43806D}"/>
              </a:ext>
            </a:extLst>
          </p:cNvPr>
          <p:cNvPicPr>
            <a:picLocks noChangeAspect="1"/>
          </p:cNvPicPr>
          <p:nvPr/>
        </p:nvPicPr>
        <p:blipFill>
          <a:blip r:embed="rId3"/>
          <a:stretch>
            <a:fillRect/>
          </a:stretch>
        </p:blipFill>
        <p:spPr>
          <a:xfrm>
            <a:off x="1331628" y="2697707"/>
            <a:ext cx="2400300" cy="1663700"/>
          </a:xfrm>
          <a:prstGeom prst="rect">
            <a:avLst/>
          </a:prstGeom>
        </p:spPr>
      </p:pic>
      <p:pic>
        <p:nvPicPr>
          <p:cNvPr id="40" name="Picture 39">
            <a:extLst>
              <a:ext uri="{FF2B5EF4-FFF2-40B4-BE49-F238E27FC236}">
                <a16:creationId xmlns:a16="http://schemas.microsoft.com/office/drawing/2014/main" id="{511A7D79-14BE-3E44-A1BD-8D6B3423B1A4}"/>
              </a:ext>
            </a:extLst>
          </p:cNvPr>
          <p:cNvPicPr>
            <a:picLocks noChangeAspect="1"/>
          </p:cNvPicPr>
          <p:nvPr/>
        </p:nvPicPr>
        <p:blipFill>
          <a:blip r:embed="rId4"/>
          <a:stretch>
            <a:fillRect/>
          </a:stretch>
        </p:blipFill>
        <p:spPr>
          <a:xfrm>
            <a:off x="4895850" y="2697707"/>
            <a:ext cx="2400300" cy="1663700"/>
          </a:xfrm>
          <a:prstGeom prst="rect">
            <a:avLst/>
          </a:prstGeom>
        </p:spPr>
      </p:pic>
      <p:pic>
        <p:nvPicPr>
          <p:cNvPr id="41" name="Picture 40">
            <a:extLst>
              <a:ext uri="{FF2B5EF4-FFF2-40B4-BE49-F238E27FC236}">
                <a16:creationId xmlns:a16="http://schemas.microsoft.com/office/drawing/2014/main" id="{47ADE4E6-EF3D-D648-BC5D-0FDC810948B9}"/>
              </a:ext>
            </a:extLst>
          </p:cNvPr>
          <p:cNvPicPr>
            <a:picLocks noChangeAspect="1"/>
          </p:cNvPicPr>
          <p:nvPr/>
        </p:nvPicPr>
        <p:blipFill>
          <a:blip r:embed="rId5"/>
          <a:stretch>
            <a:fillRect/>
          </a:stretch>
        </p:blipFill>
        <p:spPr>
          <a:xfrm>
            <a:off x="8368577" y="2697707"/>
            <a:ext cx="2400300" cy="1663700"/>
          </a:xfrm>
          <a:prstGeom prst="rect">
            <a:avLst/>
          </a:prstGeom>
        </p:spPr>
      </p:pic>
      <p:pic>
        <p:nvPicPr>
          <p:cNvPr id="42" name="Picture 41">
            <a:extLst>
              <a:ext uri="{FF2B5EF4-FFF2-40B4-BE49-F238E27FC236}">
                <a16:creationId xmlns:a16="http://schemas.microsoft.com/office/drawing/2014/main" id="{2DB3A2A6-8212-F841-ABB6-97941C695050}"/>
              </a:ext>
            </a:extLst>
          </p:cNvPr>
          <p:cNvPicPr>
            <a:picLocks noChangeAspect="1"/>
          </p:cNvPicPr>
          <p:nvPr/>
        </p:nvPicPr>
        <p:blipFill>
          <a:blip r:embed="rId6"/>
          <a:stretch>
            <a:fillRect/>
          </a:stretch>
        </p:blipFill>
        <p:spPr>
          <a:xfrm>
            <a:off x="1331628" y="4654300"/>
            <a:ext cx="2400300" cy="1663700"/>
          </a:xfrm>
          <a:prstGeom prst="rect">
            <a:avLst/>
          </a:prstGeom>
        </p:spPr>
      </p:pic>
      <p:pic>
        <p:nvPicPr>
          <p:cNvPr id="43" name="Picture 42">
            <a:extLst>
              <a:ext uri="{FF2B5EF4-FFF2-40B4-BE49-F238E27FC236}">
                <a16:creationId xmlns:a16="http://schemas.microsoft.com/office/drawing/2014/main" id="{543BE812-0631-F54B-AC92-178EA0B993F7}"/>
              </a:ext>
            </a:extLst>
          </p:cNvPr>
          <p:cNvPicPr>
            <a:picLocks noChangeAspect="1"/>
          </p:cNvPicPr>
          <p:nvPr/>
        </p:nvPicPr>
        <p:blipFill>
          <a:blip r:embed="rId7"/>
          <a:stretch>
            <a:fillRect/>
          </a:stretch>
        </p:blipFill>
        <p:spPr>
          <a:xfrm>
            <a:off x="4850675" y="4654300"/>
            <a:ext cx="2400300" cy="1663700"/>
          </a:xfrm>
          <a:prstGeom prst="rect">
            <a:avLst/>
          </a:prstGeom>
        </p:spPr>
      </p:pic>
      <p:pic>
        <p:nvPicPr>
          <p:cNvPr id="45" name="Picture 44">
            <a:extLst>
              <a:ext uri="{FF2B5EF4-FFF2-40B4-BE49-F238E27FC236}">
                <a16:creationId xmlns:a16="http://schemas.microsoft.com/office/drawing/2014/main" id="{ED5C59CB-3FDC-344C-BC7F-874DEC01E660}"/>
              </a:ext>
            </a:extLst>
          </p:cNvPr>
          <p:cNvPicPr>
            <a:picLocks noChangeAspect="1"/>
          </p:cNvPicPr>
          <p:nvPr/>
        </p:nvPicPr>
        <p:blipFill>
          <a:blip r:embed="rId8"/>
          <a:stretch>
            <a:fillRect/>
          </a:stretch>
        </p:blipFill>
        <p:spPr>
          <a:xfrm>
            <a:off x="8368577" y="4654300"/>
            <a:ext cx="2400300" cy="1663700"/>
          </a:xfrm>
          <a:prstGeom prst="rect">
            <a:avLst/>
          </a:prstGeom>
        </p:spPr>
      </p:pic>
    </p:spTree>
    <p:extLst>
      <p:ext uri="{BB962C8B-B14F-4D97-AF65-F5344CB8AC3E}">
        <p14:creationId xmlns:p14="http://schemas.microsoft.com/office/powerpoint/2010/main" val="3875457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95E1-F439-3145-B200-DDC5162B4B0F}"/>
              </a:ext>
            </a:extLst>
          </p:cNvPr>
          <p:cNvSpPr>
            <a:spLocks noGrp="1"/>
          </p:cNvSpPr>
          <p:nvPr>
            <p:ph type="title"/>
          </p:nvPr>
        </p:nvSpPr>
        <p:spPr/>
        <p:txBody>
          <a:bodyPr/>
          <a:lstStyle/>
          <a:p>
            <a:r>
              <a:rPr lang="en-US" dirty="0"/>
              <a:t>Data Transformation</a:t>
            </a:r>
          </a:p>
        </p:txBody>
      </p:sp>
      <p:sp>
        <p:nvSpPr>
          <p:cNvPr id="3" name="Content Placeholder 2">
            <a:extLst>
              <a:ext uri="{FF2B5EF4-FFF2-40B4-BE49-F238E27FC236}">
                <a16:creationId xmlns:a16="http://schemas.microsoft.com/office/drawing/2014/main" id="{8273C1EE-91CF-114B-BFE3-C55A01D7B7E7}"/>
              </a:ext>
            </a:extLst>
          </p:cNvPr>
          <p:cNvSpPr>
            <a:spLocks noGrp="1"/>
          </p:cNvSpPr>
          <p:nvPr>
            <p:ph idx="1"/>
          </p:nvPr>
        </p:nvSpPr>
        <p:spPr>
          <a:xfrm>
            <a:off x="1079500" y="4986070"/>
            <a:ext cx="9463326" cy="1431975"/>
          </a:xfrm>
        </p:spPr>
        <p:txBody>
          <a:bodyPr>
            <a:noAutofit/>
          </a:bodyPr>
          <a:lstStyle/>
          <a:p>
            <a:r>
              <a:rPr lang="en-US" sz="1700" dirty="0"/>
              <a:t>Age – Data Discretization (&lt;18 : ‘below 18’ | 18-45: ‘18-45’ |&gt; 45: ‘above 45’)</a:t>
            </a:r>
          </a:p>
          <a:p>
            <a:r>
              <a:rPr lang="en-US" sz="1700" dirty="0"/>
              <a:t>Positive or Yes or Male -&gt; 1</a:t>
            </a:r>
          </a:p>
          <a:p>
            <a:r>
              <a:rPr lang="en-US" sz="1700" dirty="0"/>
              <a:t>Negative or No  or Female -&gt; 0</a:t>
            </a:r>
          </a:p>
          <a:p>
            <a:endParaRPr lang="en-US" sz="1700" dirty="0"/>
          </a:p>
          <a:p>
            <a:endParaRPr lang="en-US" sz="1700" dirty="0"/>
          </a:p>
          <a:p>
            <a:endParaRPr lang="en-US" sz="1700" dirty="0"/>
          </a:p>
        </p:txBody>
      </p:sp>
      <p:cxnSp>
        <p:nvCxnSpPr>
          <p:cNvPr id="7" name="Straight Arrow Connector 6">
            <a:extLst>
              <a:ext uri="{FF2B5EF4-FFF2-40B4-BE49-F238E27FC236}">
                <a16:creationId xmlns:a16="http://schemas.microsoft.com/office/drawing/2014/main" id="{3F176AD1-6646-0648-81C3-4C1B7D18B57C}"/>
              </a:ext>
            </a:extLst>
          </p:cNvPr>
          <p:cNvCxnSpPr/>
          <p:nvPr/>
        </p:nvCxnSpPr>
        <p:spPr>
          <a:xfrm>
            <a:off x="5315509" y="3275097"/>
            <a:ext cx="1265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CAC6F16-967A-A546-9E29-24A3526423A9}"/>
              </a:ext>
            </a:extLst>
          </p:cNvPr>
          <p:cNvPicPr>
            <a:picLocks noChangeAspect="1"/>
          </p:cNvPicPr>
          <p:nvPr/>
        </p:nvPicPr>
        <p:blipFill>
          <a:blip r:embed="rId3"/>
          <a:stretch>
            <a:fillRect/>
          </a:stretch>
        </p:blipFill>
        <p:spPr>
          <a:xfrm>
            <a:off x="7183967" y="2186912"/>
            <a:ext cx="3715542" cy="2279121"/>
          </a:xfrm>
          <a:prstGeom prst="rect">
            <a:avLst/>
          </a:prstGeom>
        </p:spPr>
      </p:pic>
      <p:pic>
        <p:nvPicPr>
          <p:cNvPr id="4" name="Picture 3">
            <a:extLst>
              <a:ext uri="{FF2B5EF4-FFF2-40B4-BE49-F238E27FC236}">
                <a16:creationId xmlns:a16="http://schemas.microsoft.com/office/drawing/2014/main" id="{07775661-C65F-FE42-80A2-F8597DB6E362}"/>
              </a:ext>
            </a:extLst>
          </p:cNvPr>
          <p:cNvPicPr>
            <a:picLocks noChangeAspect="1"/>
          </p:cNvPicPr>
          <p:nvPr/>
        </p:nvPicPr>
        <p:blipFill>
          <a:blip r:embed="rId4"/>
          <a:stretch>
            <a:fillRect/>
          </a:stretch>
        </p:blipFill>
        <p:spPr>
          <a:xfrm>
            <a:off x="1468966" y="2192154"/>
            <a:ext cx="3248379" cy="2273865"/>
          </a:xfrm>
          <a:prstGeom prst="rect">
            <a:avLst/>
          </a:prstGeom>
        </p:spPr>
      </p:pic>
    </p:spTree>
    <p:extLst>
      <p:ext uri="{BB962C8B-B14F-4D97-AF65-F5344CB8AC3E}">
        <p14:creationId xmlns:p14="http://schemas.microsoft.com/office/powerpoint/2010/main" val="3591485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08F0F-C6D6-EB4D-AFD1-2A76D24CAB8D}"/>
              </a:ext>
            </a:extLst>
          </p:cNvPr>
          <p:cNvSpPr>
            <a:spLocks noGrp="1"/>
          </p:cNvSpPr>
          <p:nvPr>
            <p:ph type="title"/>
          </p:nvPr>
        </p:nvSpPr>
        <p:spPr/>
        <p:txBody>
          <a:bodyPr/>
          <a:lstStyle/>
          <a:p>
            <a:r>
              <a:rPr lang="en-US" dirty="0"/>
              <a:t>Data transformation</a:t>
            </a:r>
          </a:p>
        </p:txBody>
      </p:sp>
      <p:sp>
        <p:nvSpPr>
          <p:cNvPr id="3" name="Content Placeholder 2">
            <a:extLst>
              <a:ext uri="{FF2B5EF4-FFF2-40B4-BE49-F238E27FC236}">
                <a16:creationId xmlns:a16="http://schemas.microsoft.com/office/drawing/2014/main" id="{3D52A4D1-8B8C-F040-BE4D-6E9858B9E1FA}"/>
              </a:ext>
            </a:extLst>
          </p:cNvPr>
          <p:cNvSpPr>
            <a:spLocks noGrp="1"/>
          </p:cNvSpPr>
          <p:nvPr>
            <p:ph idx="1"/>
          </p:nvPr>
        </p:nvSpPr>
        <p:spPr/>
        <p:txBody>
          <a:bodyPr/>
          <a:lstStyle/>
          <a:p>
            <a:pPr fontAlgn="base"/>
            <a:r>
              <a:rPr lang="en-CA" dirty="0"/>
              <a:t>Machine learning algorithms cannot work with categorical data directly.</a:t>
            </a:r>
          </a:p>
          <a:p>
            <a:pPr fontAlgn="base"/>
            <a:r>
              <a:rPr lang="en-CA" dirty="0"/>
              <a:t>Categorical data must be converted to numbers.</a:t>
            </a:r>
          </a:p>
          <a:p>
            <a:r>
              <a:rPr lang="en-US" dirty="0"/>
              <a:t>Convert categorical variable into Indicator Variable.</a:t>
            </a:r>
          </a:p>
          <a:p>
            <a:endParaRPr lang="en-US" dirty="0"/>
          </a:p>
          <a:p>
            <a:pPr marL="0" indent="0">
              <a:buNone/>
            </a:pPr>
            <a:endParaRPr lang="en-US" dirty="0"/>
          </a:p>
        </p:txBody>
      </p:sp>
      <p:pic>
        <p:nvPicPr>
          <p:cNvPr id="5" name="Picture 4">
            <a:extLst>
              <a:ext uri="{FF2B5EF4-FFF2-40B4-BE49-F238E27FC236}">
                <a16:creationId xmlns:a16="http://schemas.microsoft.com/office/drawing/2014/main" id="{8DCAC8EC-651E-AE49-AF1D-875B6564B059}"/>
              </a:ext>
            </a:extLst>
          </p:cNvPr>
          <p:cNvPicPr>
            <a:picLocks noChangeAspect="1"/>
          </p:cNvPicPr>
          <p:nvPr/>
        </p:nvPicPr>
        <p:blipFill>
          <a:blip r:embed="rId3"/>
          <a:stretch>
            <a:fillRect/>
          </a:stretch>
        </p:blipFill>
        <p:spPr>
          <a:xfrm>
            <a:off x="1085850" y="3816700"/>
            <a:ext cx="3992367" cy="1952274"/>
          </a:xfrm>
          <a:prstGeom prst="rect">
            <a:avLst/>
          </a:prstGeom>
        </p:spPr>
      </p:pic>
      <p:pic>
        <p:nvPicPr>
          <p:cNvPr id="7" name="Picture 6">
            <a:extLst>
              <a:ext uri="{FF2B5EF4-FFF2-40B4-BE49-F238E27FC236}">
                <a16:creationId xmlns:a16="http://schemas.microsoft.com/office/drawing/2014/main" id="{0587C17B-5728-D942-926E-0005808FACCD}"/>
              </a:ext>
            </a:extLst>
          </p:cNvPr>
          <p:cNvPicPr>
            <a:picLocks noChangeAspect="1"/>
          </p:cNvPicPr>
          <p:nvPr/>
        </p:nvPicPr>
        <p:blipFill>
          <a:blip r:embed="rId4"/>
          <a:stretch>
            <a:fillRect/>
          </a:stretch>
        </p:blipFill>
        <p:spPr>
          <a:xfrm>
            <a:off x="6891786" y="3816701"/>
            <a:ext cx="3752850" cy="1952274"/>
          </a:xfrm>
          <a:prstGeom prst="rect">
            <a:avLst/>
          </a:prstGeom>
        </p:spPr>
      </p:pic>
      <p:cxnSp>
        <p:nvCxnSpPr>
          <p:cNvPr id="9" name="Straight Arrow Connector 8">
            <a:extLst>
              <a:ext uri="{FF2B5EF4-FFF2-40B4-BE49-F238E27FC236}">
                <a16:creationId xmlns:a16="http://schemas.microsoft.com/office/drawing/2014/main" id="{A474D801-81C2-0942-BF74-60B849B8CE4D}"/>
              </a:ext>
            </a:extLst>
          </p:cNvPr>
          <p:cNvCxnSpPr/>
          <p:nvPr/>
        </p:nvCxnSpPr>
        <p:spPr>
          <a:xfrm>
            <a:off x="5478253" y="4639732"/>
            <a:ext cx="965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876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6123-9E2C-3942-9722-81AED6182EC5}"/>
              </a:ext>
            </a:extLst>
          </p:cNvPr>
          <p:cNvSpPr>
            <a:spLocks noGrp="1"/>
          </p:cNvSpPr>
          <p:nvPr>
            <p:ph type="title"/>
          </p:nvPr>
        </p:nvSpPr>
        <p:spPr/>
        <p:txBody>
          <a:bodyPr>
            <a:normAutofit fontScale="90000"/>
          </a:bodyPr>
          <a:lstStyle/>
          <a:p>
            <a:r>
              <a:rPr lang="en-US" dirty="0" err="1"/>
              <a:t>MODel</a:t>
            </a:r>
            <a:r>
              <a:rPr lang="en-US" dirty="0"/>
              <a:t> selection and Evaluation Methods</a:t>
            </a:r>
          </a:p>
        </p:txBody>
      </p:sp>
      <p:sp>
        <p:nvSpPr>
          <p:cNvPr id="3" name="Content Placeholder 2">
            <a:extLst>
              <a:ext uri="{FF2B5EF4-FFF2-40B4-BE49-F238E27FC236}">
                <a16:creationId xmlns:a16="http://schemas.microsoft.com/office/drawing/2014/main" id="{649EE919-5D9A-8748-8D03-2A8340CB6FE6}"/>
              </a:ext>
            </a:extLst>
          </p:cNvPr>
          <p:cNvSpPr>
            <a:spLocks noGrp="1"/>
          </p:cNvSpPr>
          <p:nvPr>
            <p:ph idx="1"/>
          </p:nvPr>
        </p:nvSpPr>
        <p:spPr>
          <a:xfrm>
            <a:off x="1079500" y="1790700"/>
            <a:ext cx="4182311" cy="4353426"/>
          </a:xfrm>
        </p:spPr>
        <p:txBody>
          <a:bodyPr anchor="ctr"/>
          <a:lstStyle/>
          <a:p>
            <a:pPr marL="0" indent="0">
              <a:buNone/>
            </a:pPr>
            <a:r>
              <a:rPr lang="en-CA" dirty="0"/>
              <a:t>Algorithm:</a:t>
            </a:r>
          </a:p>
          <a:p>
            <a:r>
              <a:rPr lang="en-CA" dirty="0"/>
              <a:t> Naive Bayesian classier</a:t>
            </a:r>
          </a:p>
          <a:p>
            <a:r>
              <a:rPr lang="en-CA" dirty="0"/>
              <a:t>  </a:t>
            </a:r>
            <a:r>
              <a:rPr lang="en-CA" dirty="0" err="1"/>
              <a:t>Articial</a:t>
            </a:r>
            <a:r>
              <a:rPr lang="en-CA" dirty="0"/>
              <a:t> neural network</a:t>
            </a:r>
          </a:p>
          <a:p>
            <a:r>
              <a:rPr lang="en-CA" dirty="0"/>
              <a:t>  AdaBoost</a:t>
            </a:r>
          </a:p>
          <a:p>
            <a:pPr marL="0" indent="0">
              <a:buNone/>
            </a:pPr>
            <a:endParaRPr lang="en-US" dirty="0"/>
          </a:p>
        </p:txBody>
      </p:sp>
      <p:sp>
        <p:nvSpPr>
          <p:cNvPr id="5" name="Content Placeholder 2">
            <a:extLst>
              <a:ext uri="{FF2B5EF4-FFF2-40B4-BE49-F238E27FC236}">
                <a16:creationId xmlns:a16="http://schemas.microsoft.com/office/drawing/2014/main" id="{906B038B-AE88-CF44-AA4C-1BB141174D19}"/>
              </a:ext>
            </a:extLst>
          </p:cNvPr>
          <p:cNvSpPr txBox="1">
            <a:spLocks/>
          </p:cNvSpPr>
          <p:nvPr/>
        </p:nvSpPr>
        <p:spPr>
          <a:xfrm>
            <a:off x="6092825" y="1493336"/>
            <a:ext cx="4182311" cy="4353426"/>
          </a:xfrm>
          <a:prstGeom prst="rect">
            <a:avLst/>
          </a:prstGeom>
        </p:spPr>
        <p:txBody>
          <a:bodyPr vert="horz" lIns="0" tIns="0" rIns="0" bIns="0" rtlCol="0" anchor="ctr" anchorCtr="0">
            <a:normAutofit/>
          </a:bodyPr>
          <a:lst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Evaluation and comparison</a:t>
            </a:r>
          </a:p>
          <a:p>
            <a:r>
              <a:rPr lang="en-CA" dirty="0"/>
              <a:t>Error rate</a:t>
            </a:r>
          </a:p>
          <a:p>
            <a:r>
              <a:rPr lang="en-CA" dirty="0"/>
              <a:t>ROC and AUC</a:t>
            </a:r>
          </a:p>
          <a:p>
            <a:r>
              <a:rPr lang="en-CA" dirty="0"/>
              <a:t>Speed</a:t>
            </a:r>
          </a:p>
        </p:txBody>
      </p:sp>
    </p:spTree>
    <p:extLst>
      <p:ext uri="{BB962C8B-B14F-4D97-AF65-F5344CB8AC3E}">
        <p14:creationId xmlns:p14="http://schemas.microsoft.com/office/powerpoint/2010/main" val="3825710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D31A-154A-C742-8544-C902BDF22E1A}"/>
              </a:ext>
            </a:extLst>
          </p:cNvPr>
          <p:cNvSpPr>
            <a:spLocks noGrp="1"/>
          </p:cNvSpPr>
          <p:nvPr>
            <p:ph type="title"/>
          </p:nvPr>
        </p:nvSpPr>
        <p:spPr>
          <a:xfrm>
            <a:off x="1082675" y="3101181"/>
            <a:ext cx="10026650" cy="655637"/>
          </a:xfrm>
        </p:spPr>
        <p:txBody>
          <a:bodyPr>
            <a:normAutofit/>
          </a:bodyPr>
          <a:lstStyle/>
          <a:p>
            <a:pPr algn="ctr"/>
            <a:r>
              <a:rPr lang="en-US" sz="4000" dirty="0" err="1"/>
              <a:t>Q&amp;a</a:t>
            </a:r>
            <a:endParaRPr lang="en-US" sz="4000" dirty="0"/>
          </a:p>
        </p:txBody>
      </p:sp>
    </p:spTree>
    <p:extLst>
      <p:ext uri="{BB962C8B-B14F-4D97-AF65-F5344CB8AC3E}">
        <p14:creationId xmlns:p14="http://schemas.microsoft.com/office/powerpoint/2010/main" val="754785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C0A9C-9BD4-A647-8D99-7F1C7F8E4471}"/>
              </a:ext>
            </a:extLst>
          </p:cNvPr>
          <p:cNvSpPr>
            <a:spLocks noGrp="1"/>
          </p:cNvSpPr>
          <p:nvPr>
            <p:ph type="title"/>
          </p:nvPr>
        </p:nvSpPr>
        <p:spPr/>
        <p:txBody>
          <a:bodyPr/>
          <a:lstStyle/>
          <a:p>
            <a:r>
              <a:rPr lang="en-US" dirty="0"/>
              <a:t>Table of content</a:t>
            </a:r>
          </a:p>
        </p:txBody>
      </p:sp>
      <p:sp>
        <p:nvSpPr>
          <p:cNvPr id="3" name="Content Placeholder 2">
            <a:extLst>
              <a:ext uri="{FF2B5EF4-FFF2-40B4-BE49-F238E27FC236}">
                <a16:creationId xmlns:a16="http://schemas.microsoft.com/office/drawing/2014/main" id="{AE19D48A-4B2B-4545-B4C4-8549A1616B2D}"/>
              </a:ext>
            </a:extLst>
          </p:cNvPr>
          <p:cNvSpPr>
            <a:spLocks noGrp="1"/>
          </p:cNvSpPr>
          <p:nvPr>
            <p:ph idx="1"/>
          </p:nvPr>
        </p:nvSpPr>
        <p:spPr/>
        <p:txBody>
          <a:bodyPr/>
          <a:lstStyle/>
          <a:p>
            <a:pPr marL="457200" indent="-457200">
              <a:buFont typeface="+mj-lt"/>
              <a:buAutoNum type="arabicPeriod"/>
            </a:pPr>
            <a:r>
              <a:rPr lang="en-US" dirty="0"/>
              <a:t>Data Set Selection &amp; Objective</a:t>
            </a:r>
          </a:p>
          <a:p>
            <a:pPr marL="457200" indent="-457200">
              <a:buFont typeface="+mj-lt"/>
              <a:buAutoNum type="arabicPeriod"/>
            </a:pPr>
            <a:r>
              <a:rPr lang="en-US" dirty="0"/>
              <a:t>Data Cleaning</a:t>
            </a:r>
          </a:p>
          <a:p>
            <a:pPr marL="457200" indent="-457200">
              <a:buFont typeface="+mj-lt"/>
              <a:buAutoNum type="arabicPeriod"/>
            </a:pPr>
            <a:r>
              <a:rPr lang="en-US" dirty="0"/>
              <a:t>Data Reduction</a:t>
            </a:r>
          </a:p>
          <a:p>
            <a:pPr marL="457200" indent="-457200">
              <a:buFont typeface="+mj-lt"/>
              <a:buAutoNum type="arabicPeriod"/>
            </a:pPr>
            <a:r>
              <a:rPr lang="en-US" dirty="0"/>
              <a:t>Data Visualization</a:t>
            </a:r>
          </a:p>
          <a:p>
            <a:pPr marL="457200" indent="-457200">
              <a:buFont typeface="+mj-lt"/>
              <a:buAutoNum type="arabicPeriod"/>
            </a:pPr>
            <a:r>
              <a:rPr lang="en-US" dirty="0"/>
              <a:t>Data Transformation</a:t>
            </a:r>
          </a:p>
          <a:p>
            <a:pPr marL="457200" indent="-457200">
              <a:buFont typeface="+mj-lt"/>
              <a:buAutoNum type="arabicPeriod"/>
            </a:pPr>
            <a:r>
              <a:rPr lang="en-US" dirty="0"/>
              <a:t>Algorithm and Evaluation Methods Selection</a:t>
            </a:r>
          </a:p>
          <a:p>
            <a:pPr marL="457200" indent="-457200">
              <a:buFont typeface="+mj-lt"/>
              <a:buAutoNum type="arabicPeriod"/>
            </a:pPr>
            <a:r>
              <a:rPr lang="en-US" dirty="0"/>
              <a:t>Q&amp;A</a:t>
            </a:r>
          </a:p>
        </p:txBody>
      </p:sp>
    </p:spTree>
    <p:extLst>
      <p:ext uri="{BB962C8B-B14F-4D97-AF65-F5344CB8AC3E}">
        <p14:creationId xmlns:p14="http://schemas.microsoft.com/office/powerpoint/2010/main" val="2492652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850EA-7F7D-2247-94F0-4C2402531DE8}"/>
              </a:ext>
            </a:extLst>
          </p:cNvPr>
          <p:cNvSpPr>
            <a:spLocks noGrp="1"/>
          </p:cNvSpPr>
          <p:nvPr>
            <p:ph type="title"/>
          </p:nvPr>
        </p:nvSpPr>
        <p:spPr/>
        <p:txBody>
          <a:bodyPr/>
          <a:lstStyle/>
          <a:p>
            <a:r>
              <a:rPr lang="en-US" dirty="0"/>
              <a:t>Data SELECTION &amp; OBJECTIVE</a:t>
            </a:r>
          </a:p>
        </p:txBody>
      </p:sp>
      <p:sp>
        <p:nvSpPr>
          <p:cNvPr id="3" name="Content Placeholder 2">
            <a:extLst>
              <a:ext uri="{FF2B5EF4-FFF2-40B4-BE49-F238E27FC236}">
                <a16:creationId xmlns:a16="http://schemas.microsoft.com/office/drawing/2014/main" id="{9A3BD10B-AD13-B04A-B82D-7E881180984C}"/>
              </a:ext>
            </a:extLst>
          </p:cNvPr>
          <p:cNvSpPr>
            <a:spLocks noGrp="1"/>
          </p:cNvSpPr>
          <p:nvPr>
            <p:ph idx="1"/>
          </p:nvPr>
        </p:nvSpPr>
        <p:spPr/>
        <p:txBody>
          <a:bodyPr>
            <a:normAutofit fontScale="92500" lnSpcReduction="20000"/>
          </a:bodyPr>
          <a:lstStyle/>
          <a:p>
            <a:pPr marL="0" indent="0">
              <a:buNone/>
            </a:pPr>
            <a:r>
              <a:rPr lang="en-US" dirty="0"/>
              <a:t>Data Set: Early Stage diabetes risk prediction</a:t>
            </a:r>
          </a:p>
          <a:p>
            <a:pPr marL="0" indent="0">
              <a:buNone/>
            </a:pPr>
            <a:r>
              <a:rPr lang="en-US" dirty="0"/>
              <a:t>Problem: Classify diabetic vs non-diabetic patient at its early stage</a:t>
            </a:r>
          </a:p>
          <a:p>
            <a:pPr marL="0" indent="0">
              <a:buNone/>
            </a:pPr>
            <a:r>
              <a:rPr lang="en-CA" dirty="0"/>
              <a:t>	Approximately 5 million of the 18 million people with diabetes in the U.S. do not 	know they have it. Early detection and treatment of diabetes is an important step	 toward keeping people with diabetes healthy. It can help to reduce the risk of 	serious complications such as premature heart disease and stroke, blindness, limb 	amputations, and kidney failure.</a:t>
            </a:r>
            <a:endParaRPr lang="en-US" dirty="0"/>
          </a:p>
          <a:p>
            <a:pPr marL="0" indent="0">
              <a:buNone/>
            </a:pPr>
            <a:r>
              <a:rPr lang="en-US" dirty="0"/>
              <a:t>Objective: </a:t>
            </a:r>
            <a:r>
              <a:rPr lang="en-CA" dirty="0"/>
              <a:t>The purpose is to build a model to predict the classification of patients whether they are diabetic or not given all the symptoms they are experiencing.</a:t>
            </a:r>
          </a:p>
          <a:p>
            <a:pPr marL="0" indent="0">
              <a:buNone/>
            </a:pPr>
            <a:br>
              <a:rPr lang="en-CA" dirty="0"/>
            </a:br>
            <a:endParaRPr lang="en-CA" dirty="0"/>
          </a:p>
          <a:p>
            <a:pPr marL="0" indent="0">
              <a:buNone/>
            </a:pPr>
            <a:endParaRPr lang="en-US" dirty="0"/>
          </a:p>
        </p:txBody>
      </p:sp>
      <p:sp>
        <p:nvSpPr>
          <p:cNvPr id="4" name="TextBox 3">
            <a:extLst>
              <a:ext uri="{FF2B5EF4-FFF2-40B4-BE49-F238E27FC236}">
                <a16:creationId xmlns:a16="http://schemas.microsoft.com/office/drawing/2014/main" id="{4B826F1A-ABE8-3843-8858-9968D162998B}"/>
              </a:ext>
            </a:extLst>
          </p:cNvPr>
          <p:cNvSpPr txBox="1"/>
          <p:nvPr/>
        </p:nvSpPr>
        <p:spPr>
          <a:xfrm>
            <a:off x="2049517" y="6353503"/>
            <a:ext cx="7842211" cy="184666"/>
          </a:xfrm>
          <a:prstGeom prst="rect">
            <a:avLst/>
          </a:prstGeom>
          <a:noFill/>
        </p:spPr>
        <p:txBody>
          <a:bodyPr wrap="none" rtlCol="0">
            <a:spAutoFit/>
          </a:bodyPr>
          <a:lstStyle/>
          <a:p>
            <a:r>
              <a:rPr lang="en-US" sz="600" dirty="0"/>
              <a:t>Reference: https://</a:t>
            </a:r>
            <a:r>
              <a:rPr lang="en-US" sz="600" dirty="0" err="1"/>
              <a:t>aspe.hhs.gov</a:t>
            </a:r>
            <a:r>
              <a:rPr lang="en-US" sz="600" dirty="0"/>
              <a:t>/report/diabetes-national-plan-action/importance-early-diabetes-detection#:~:text=Early%20detection%20and%20treatment%20of,limb%20amputations%2C%20and%20kidney%20failure.</a:t>
            </a:r>
          </a:p>
        </p:txBody>
      </p:sp>
    </p:spTree>
    <p:extLst>
      <p:ext uri="{BB962C8B-B14F-4D97-AF65-F5344CB8AC3E}">
        <p14:creationId xmlns:p14="http://schemas.microsoft.com/office/powerpoint/2010/main" val="4085394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173779-5C6B-7E41-92B8-6A4705162593}"/>
              </a:ext>
            </a:extLst>
          </p:cNvPr>
          <p:cNvSpPr>
            <a:spLocks noGrp="1"/>
          </p:cNvSpPr>
          <p:nvPr>
            <p:ph type="title"/>
          </p:nvPr>
        </p:nvSpPr>
        <p:spPr>
          <a:xfrm>
            <a:off x="1080000" y="540033"/>
            <a:ext cx="4426782" cy="1331604"/>
          </a:xfrm>
        </p:spPr>
        <p:txBody>
          <a:bodyPr anchor="b">
            <a:normAutofit/>
          </a:bodyPr>
          <a:lstStyle/>
          <a:p>
            <a:pPr algn="ctr"/>
            <a:r>
              <a:rPr lang="en-US" dirty="0"/>
              <a:t>Data Cleaning</a:t>
            </a:r>
          </a:p>
        </p:txBody>
      </p:sp>
      <p:cxnSp>
        <p:nvCxnSpPr>
          <p:cNvPr id="21" name="Straight Connector 2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D38EC754-271C-4DDC-8986-2363514AF17C}"/>
              </a:ext>
            </a:extLst>
          </p:cNvPr>
          <p:cNvSpPr>
            <a:spLocks noGrp="1"/>
          </p:cNvSpPr>
          <p:nvPr>
            <p:ph idx="1"/>
          </p:nvPr>
        </p:nvSpPr>
        <p:spPr>
          <a:xfrm>
            <a:off x="1080000" y="2759076"/>
            <a:ext cx="4460874" cy="3009899"/>
          </a:xfrm>
        </p:spPr>
        <p:txBody>
          <a:bodyPr>
            <a:normAutofit/>
          </a:bodyPr>
          <a:lstStyle/>
          <a:p>
            <a:r>
              <a:rPr lang="en-US" dirty="0"/>
              <a:t>17 attributes: 16 categorical + 1 numeric attribute</a:t>
            </a:r>
          </a:p>
          <a:p>
            <a:r>
              <a:rPr lang="en-US" dirty="0"/>
              <a:t>520 patients</a:t>
            </a:r>
          </a:p>
          <a:p>
            <a:r>
              <a:rPr lang="en-US" dirty="0"/>
              <a:t>No missing values</a:t>
            </a:r>
          </a:p>
          <a:p>
            <a:endParaRPr lang="en-US" dirty="0"/>
          </a:p>
        </p:txBody>
      </p:sp>
      <p:pic>
        <p:nvPicPr>
          <p:cNvPr id="5" name="Content Placeholder 4">
            <a:extLst>
              <a:ext uri="{FF2B5EF4-FFF2-40B4-BE49-F238E27FC236}">
                <a16:creationId xmlns:a16="http://schemas.microsoft.com/office/drawing/2014/main" id="{7087008E-DFC9-E24C-9803-9CA9E7D3E87A}"/>
              </a:ext>
            </a:extLst>
          </p:cNvPr>
          <p:cNvPicPr>
            <a:picLocks noChangeAspect="1"/>
          </p:cNvPicPr>
          <p:nvPr/>
        </p:nvPicPr>
        <p:blipFill>
          <a:blip r:embed="rId2"/>
          <a:stretch>
            <a:fillRect/>
          </a:stretch>
        </p:blipFill>
        <p:spPr>
          <a:xfrm>
            <a:off x="7920197" y="540033"/>
            <a:ext cx="2464829" cy="2754000"/>
          </a:xfrm>
          <a:prstGeom prst="rect">
            <a:avLst/>
          </a:prstGeom>
        </p:spPr>
      </p:pic>
      <p:pic>
        <p:nvPicPr>
          <p:cNvPr id="7" name="Picture 6">
            <a:extLst>
              <a:ext uri="{FF2B5EF4-FFF2-40B4-BE49-F238E27FC236}">
                <a16:creationId xmlns:a16="http://schemas.microsoft.com/office/drawing/2014/main" id="{3895B5D4-ABEB-7E41-8942-5863E8990D93}"/>
              </a:ext>
            </a:extLst>
          </p:cNvPr>
          <p:cNvPicPr>
            <a:picLocks noChangeAspect="1"/>
          </p:cNvPicPr>
          <p:nvPr/>
        </p:nvPicPr>
        <p:blipFill>
          <a:blip r:embed="rId3"/>
          <a:stretch>
            <a:fillRect/>
          </a:stretch>
        </p:blipFill>
        <p:spPr>
          <a:xfrm>
            <a:off x="7685123" y="3564000"/>
            <a:ext cx="2934977" cy="2754000"/>
          </a:xfrm>
          <a:prstGeom prst="rect">
            <a:avLst/>
          </a:prstGeom>
        </p:spPr>
      </p:pic>
    </p:spTree>
    <p:extLst>
      <p:ext uri="{BB962C8B-B14F-4D97-AF65-F5344CB8AC3E}">
        <p14:creationId xmlns:p14="http://schemas.microsoft.com/office/powerpoint/2010/main" val="3814124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801C9-593A-D047-B798-4CADB894036C}"/>
              </a:ext>
            </a:extLst>
          </p:cNvPr>
          <p:cNvSpPr>
            <a:spLocks noGrp="1"/>
          </p:cNvSpPr>
          <p:nvPr>
            <p:ph type="title"/>
          </p:nvPr>
        </p:nvSpPr>
        <p:spPr>
          <a:xfrm>
            <a:off x="540988" y="540033"/>
            <a:ext cx="3884962" cy="1331604"/>
          </a:xfrm>
        </p:spPr>
        <p:txBody>
          <a:bodyPr anchor="b">
            <a:normAutofit/>
          </a:bodyPr>
          <a:lstStyle/>
          <a:p>
            <a:pPr algn="ctr"/>
            <a:r>
              <a:rPr lang="en-US" dirty="0"/>
              <a:t>Data cleaning</a:t>
            </a:r>
            <a:endParaRPr lang="en-US"/>
          </a:p>
        </p:txBody>
      </p:sp>
      <p:cxnSp>
        <p:nvCxnSpPr>
          <p:cNvPr id="14" name="Straight Connector 1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71BCD47-15E8-4A64-85AA-D99F6451DB80}"/>
              </a:ext>
            </a:extLst>
          </p:cNvPr>
          <p:cNvSpPr>
            <a:spLocks noGrp="1"/>
          </p:cNvSpPr>
          <p:nvPr>
            <p:ph idx="1"/>
          </p:nvPr>
        </p:nvSpPr>
        <p:spPr>
          <a:xfrm>
            <a:off x="540988" y="2759076"/>
            <a:ext cx="3884962" cy="3009899"/>
          </a:xfrm>
        </p:spPr>
        <p:txBody>
          <a:bodyPr>
            <a:normAutofit/>
          </a:bodyPr>
          <a:lstStyle/>
          <a:p>
            <a:r>
              <a:rPr lang="en-US"/>
              <a:t>Boxplot shows 2 outliers. However, when reviewing Min-Max range, Age is in acceptable range.</a:t>
            </a:r>
            <a:endParaRPr lang="en-US" dirty="0"/>
          </a:p>
        </p:txBody>
      </p:sp>
      <p:sp>
        <p:nvSpPr>
          <p:cNvPr id="16" name="Rectangle 15">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Content Placeholder 4">
            <a:extLst>
              <a:ext uri="{FF2B5EF4-FFF2-40B4-BE49-F238E27FC236}">
                <a16:creationId xmlns:a16="http://schemas.microsoft.com/office/drawing/2014/main" id="{2C313A66-137A-3F4D-8D6D-FAE5C976A5DA}"/>
              </a:ext>
            </a:extLst>
          </p:cNvPr>
          <p:cNvPicPr>
            <a:picLocks noChangeAspect="1"/>
          </p:cNvPicPr>
          <p:nvPr/>
        </p:nvPicPr>
        <p:blipFill>
          <a:blip r:embed="rId2"/>
          <a:stretch>
            <a:fillRect/>
          </a:stretch>
        </p:blipFill>
        <p:spPr>
          <a:xfrm>
            <a:off x="7964319" y="2698172"/>
            <a:ext cx="3611859" cy="1461655"/>
          </a:xfrm>
          <a:prstGeom prst="rect">
            <a:avLst/>
          </a:prstGeom>
        </p:spPr>
      </p:pic>
      <p:pic>
        <p:nvPicPr>
          <p:cNvPr id="6" name="Picture 5">
            <a:extLst>
              <a:ext uri="{FF2B5EF4-FFF2-40B4-BE49-F238E27FC236}">
                <a16:creationId xmlns:a16="http://schemas.microsoft.com/office/drawing/2014/main" id="{E2DAC18B-D98B-5643-92F1-A742A5DB413F}"/>
              </a:ext>
            </a:extLst>
          </p:cNvPr>
          <p:cNvPicPr>
            <a:picLocks noChangeAspect="1"/>
          </p:cNvPicPr>
          <p:nvPr/>
        </p:nvPicPr>
        <p:blipFill>
          <a:blip r:embed="rId3"/>
          <a:stretch>
            <a:fillRect/>
          </a:stretch>
        </p:blipFill>
        <p:spPr>
          <a:xfrm>
            <a:off x="5319628" y="2286000"/>
            <a:ext cx="2311400" cy="2286000"/>
          </a:xfrm>
          <a:prstGeom prst="rect">
            <a:avLst/>
          </a:prstGeom>
        </p:spPr>
      </p:pic>
    </p:spTree>
    <p:extLst>
      <p:ext uri="{BB962C8B-B14F-4D97-AF65-F5344CB8AC3E}">
        <p14:creationId xmlns:p14="http://schemas.microsoft.com/office/powerpoint/2010/main" val="1232848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801C9-593A-D047-B798-4CADB894036C}"/>
              </a:ext>
            </a:extLst>
          </p:cNvPr>
          <p:cNvSpPr>
            <a:spLocks noGrp="1"/>
          </p:cNvSpPr>
          <p:nvPr>
            <p:ph type="title"/>
          </p:nvPr>
        </p:nvSpPr>
        <p:spPr>
          <a:xfrm>
            <a:off x="540988" y="540033"/>
            <a:ext cx="3884962" cy="1331604"/>
          </a:xfrm>
        </p:spPr>
        <p:txBody>
          <a:bodyPr anchor="b">
            <a:normAutofit/>
          </a:bodyPr>
          <a:lstStyle/>
          <a:p>
            <a:pPr algn="ctr"/>
            <a:r>
              <a:rPr lang="en-US" dirty="0"/>
              <a:t>Data cleaning</a:t>
            </a:r>
            <a:endParaRPr lang="en-US"/>
          </a:p>
        </p:txBody>
      </p:sp>
      <p:cxnSp>
        <p:nvCxnSpPr>
          <p:cNvPr id="14" name="Straight Connector 1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71BCD47-15E8-4A64-85AA-D99F6451DB80}"/>
              </a:ext>
            </a:extLst>
          </p:cNvPr>
          <p:cNvSpPr>
            <a:spLocks noGrp="1"/>
          </p:cNvSpPr>
          <p:nvPr>
            <p:ph idx="1"/>
          </p:nvPr>
        </p:nvSpPr>
        <p:spPr>
          <a:xfrm>
            <a:off x="540988" y="2759076"/>
            <a:ext cx="3884962" cy="3009899"/>
          </a:xfrm>
        </p:spPr>
        <p:txBody>
          <a:bodyPr>
            <a:normAutofit/>
          </a:bodyPr>
          <a:lstStyle/>
          <a:p>
            <a:r>
              <a:rPr lang="en-US" dirty="0"/>
              <a:t>All values are consistent. No noisy value. Either ’Yes’ or ‘No’, ‘Positive’, or ’Negative’, ‘Female’ or ‘Male’</a:t>
            </a:r>
          </a:p>
        </p:txBody>
      </p:sp>
      <p:sp>
        <p:nvSpPr>
          <p:cNvPr id="16" name="Rectangle 15">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3">
            <a:extLst>
              <a:ext uri="{FF2B5EF4-FFF2-40B4-BE49-F238E27FC236}">
                <a16:creationId xmlns:a16="http://schemas.microsoft.com/office/drawing/2014/main" id="{6E1978A0-7733-3B47-B533-2FD46E28C376}"/>
              </a:ext>
            </a:extLst>
          </p:cNvPr>
          <p:cNvPicPr>
            <a:picLocks noChangeAspect="1"/>
          </p:cNvPicPr>
          <p:nvPr/>
        </p:nvPicPr>
        <p:blipFill>
          <a:blip r:embed="rId2"/>
          <a:stretch>
            <a:fillRect/>
          </a:stretch>
        </p:blipFill>
        <p:spPr>
          <a:xfrm>
            <a:off x="5045123" y="1149239"/>
            <a:ext cx="3619500" cy="4279900"/>
          </a:xfrm>
          <a:prstGeom prst="rect">
            <a:avLst/>
          </a:prstGeom>
        </p:spPr>
      </p:pic>
      <p:pic>
        <p:nvPicPr>
          <p:cNvPr id="8" name="Picture 7">
            <a:extLst>
              <a:ext uri="{FF2B5EF4-FFF2-40B4-BE49-F238E27FC236}">
                <a16:creationId xmlns:a16="http://schemas.microsoft.com/office/drawing/2014/main" id="{51F96425-0C93-E94C-911C-95FA08AF7684}"/>
              </a:ext>
            </a:extLst>
          </p:cNvPr>
          <p:cNvPicPr>
            <a:picLocks noChangeAspect="1"/>
          </p:cNvPicPr>
          <p:nvPr/>
        </p:nvPicPr>
        <p:blipFill>
          <a:blip r:embed="rId3"/>
          <a:stretch>
            <a:fillRect/>
          </a:stretch>
        </p:blipFill>
        <p:spPr>
          <a:xfrm>
            <a:off x="8732861" y="1149239"/>
            <a:ext cx="3390900" cy="4279900"/>
          </a:xfrm>
          <a:prstGeom prst="rect">
            <a:avLst/>
          </a:prstGeom>
        </p:spPr>
      </p:pic>
    </p:spTree>
    <p:extLst>
      <p:ext uri="{BB962C8B-B14F-4D97-AF65-F5344CB8AC3E}">
        <p14:creationId xmlns:p14="http://schemas.microsoft.com/office/powerpoint/2010/main" val="259554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9AF35-A974-9046-92DD-D7D00335FFEB}"/>
              </a:ext>
            </a:extLst>
          </p:cNvPr>
          <p:cNvSpPr>
            <a:spLocks noGrp="1"/>
          </p:cNvSpPr>
          <p:nvPr>
            <p:ph type="title"/>
          </p:nvPr>
        </p:nvSpPr>
        <p:spPr>
          <a:xfrm>
            <a:off x="1079500" y="1011238"/>
            <a:ext cx="10026650" cy="655637"/>
          </a:xfrm>
        </p:spPr>
        <p:txBody>
          <a:bodyPr/>
          <a:lstStyle/>
          <a:p>
            <a:r>
              <a:rPr lang="en-US" dirty="0"/>
              <a:t>Data reduction</a:t>
            </a:r>
          </a:p>
        </p:txBody>
      </p:sp>
      <p:pic>
        <p:nvPicPr>
          <p:cNvPr id="5" name="Content Placeholder 4">
            <a:extLst>
              <a:ext uri="{FF2B5EF4-FFF2-40B4-BE49-F238E27FC236}">
                <a16:creationId xmlns:a16="http://schemas.microsoft.com/office/drawing/2014/main" id="{721BA9DC-B609-E141-BF27-9E803A49FC85}"/>
              </a:ext>
            </a:extLst>
          </p:cNvPr>
          <p:cNvPicPr>
            <a:picLocks noGrp="1" noChangeAspect="1"/>
          </p:cNvPicPr>
          <p:nvPr>
            <p:ph idx="1"/>
          </p:nvPr>
        </p:nvPicPr>
        <p:blipFill>
          <a:blip r:embed="rId2"/>
          <a:stretch>
            <a:fillRect/>
          </a:stretch>
        </p:blipFill>
        <p:spPr>
          <a:xfrm>
            <a:off x="1079500" y="1666875"/>
            <a:ext cx="4622800" cy="3378200"/>
          </a:xfrm>
        </p:spPr>
      </p:pic>
      <p:pic>
        <p:nvPicPr>
          <p:cNvPr id="6" name="Picture 5">
            <a:extLst>
              <a:ext uri="{FF2B5EF4-FFF2-40B4-BE49-F238E27FC236}">
                <a16:creationId xmlns:a16="http://schemas.microsoft.com/office/drawing/2014/main" id="{BFC1B933-0BE6-6D4D-8661-2B7F966D894D}"/>
              </a:ext>
            </a:extLst>
          </p:cNvPr>
          <p:cNvPicPr>
            <a:picLocks noChangeAspect="1"/>
          </p:cNvPicPr>
          <p:nvPr/>
        </p:nvPicPr>
        <p:blipFill>
          <a:blip r:embed="rId3"/>
          <a:stretch>
            <a:fillRect/>
          </a:stretch>
        </p:blipFill>
        <p:spPr>
          <a:xfrm>
            <a:off x="6329871" y="1666875"/>
            <a:ext cx="4453147" cy="3359740"/>
          </a:xfrm>
          <a:prstGeom prst="rect">
            <a:avLst/>
          </a:prstGeom>
        </p:spPr>
      </p:pic>
      <p:sp>
        <p:nvSpPr>
          <p:cNvPr id="7" name="TextBox 6">
            <a:extLst>
              <a:ext uri="{FF2B5EF4-FFF2-40B4-BE49-F238E27FC236}">
                <a16:creationId xmlns:a16="http://schemas.microsoft.com/office/drawing/2014/main" id="{B02472A9-BC5B-044A-95EA-4320677A6780}"/>
              </a:ext>
            </a:extLst>
          </p:cNvPr>
          <p:cNvSpPr txBox="1"/>
          <p:nvPr/>
        </p:nvSpPr>
        <p:spPr>
          <a:xfrm>
            <a:off x="2484754" y="5026615"/>
            <a:ext cx="1812291" cy="369332"/>
          </a:xfrm>
          <a:prstGeom prst="rect">
            <a:avLst/>
          </a:prstGeom>
          <a:noFill/>
        </p:spPr>
        <p:txBody>
          <a:bodyPr wrap="none" rtlCol="0">
            <a:spAutoFit/>
          </a:bodyPr>
          <a:lstStyle/>
          <a:p>
            <a:r>
              <a:rPr lang="en-US" dirty="0"/>
              <a:t>Chi-Square Test</a:t>
            </a:r>
          </a:p>
        </p:txBody>
      </p:sp>
      <p:sp>
        <p:nvSpPr>
          <p:cNvPr id="8" name="TextBox 7">
            <a:extLst>
              <a:ext uri="{FF2B5EF4-FFF2-40B4-BE49-F238E27FC236}">
                <a16:creationId xmlns:a16="http://schemas.microsoft.com/office/drawing/2014/main" id="{3ABA73F2-4596-734E-9B69-603D95459014}"/>
              </a:ext>
            </a:extLst>
          </p:cNvPr>
          <p:cNvSpPr txBox="1"/>
          <p:nvPr/>
        </p:nvSpPr>
        <p:spPr>
          <a:xfrm>
            <a:off x="7894957" y="5026615"/>
            <a:ext cx="1355243" cy="369332"/>
          </a:xfrm>
          <a:prstGeom prst="rect">
            <a:avLst/>
          </a:prstGeom>
          <a:noFill/>
        </p:spPr>
        <p:txBody>
          <a:bodyPr wrap="none" rtlCol="0">
            <a:spAutoFit/>
          </a:bodyPr>
          <a:lstStyle/>
          <a:p>
            <a:r>
              <a:rPr lang="en-US" dirty="0"/>
              <a:t>Correlation</a:t>
            </a:r>
          </a:p>
        </p:txBody>
      </p:sp>
      <p:sp>
        <p:nvSpPr>
          <p:cNvPr id="10" name="TextBox 9">
            <a:extLst>
              <a:ext uri="{FF2B5EF4-FFF2-40B4-BE49-F238E27FC236}">
                <a16:creationId xmlns:a16="http://schemas.microsoft.com/office/drawing/2014/main" id="{D8545579-FCE8-9544-AB3B-700DBFC1839B}"/>
              </a:ext>
            </a:extLst>
          </p:cNvPr>
          <p:cNvSpPr txBox="1"/>
          <p:nvPr/>
        </p:nvSpPr>
        <p:spPr>
          <a:xfrm>
            <a:off x="1079500" y="5557294"/>
            <a:ext cx="10193624" cy="646331"/>
          </a:xfrm>
          <a:prstGeom prst="rect">
            <a:avLst/>
          </a:prstGeom>
          <a:noFill/>
        </p:spPr>
        <p:txBody>
          <a:bodyPr wrap="none" rtlCol="0">
            <a:spAutoFit/>
          </a:bodyPr>
          <a:lstStyle/>
          <a:p>
            <a:r>
              <a:rPr lang="en-US" dirty="0"/>
              <a:t>At 1% significant level, we can conclude that ﻿'Itching','</a:t>
            </a:r>
            <a:r>
              <a:rPr lang="en-US" dirty="0" err="1"/>
              <a:t>DelayedHealing</a:t>
            </a:r>
            <a:r>
              <a:rPr lang="en-US" dirty="0"/>
              <a:t>','Obesity','</a:t>
            </a:r>
            <a:r>
              <a:rPr lang="en-US" dirty="0" err="1"/>
              <a:t>GenitalThrush</a:t>
            </a:r>
            <a:r>
              <a:rPr lang="en-US" dirty="0"/>
              <a:t>’ </a:t>
            </a:r>
          </a:p>
          <a:p>
            <a:r>
              <a:rPr lang="en-US" dirty="0"/>
              <a:t>are not statistically significant.</a:t>
            </a:r>
          </a:p>
        </p:txBody>
      </p:sp>
    </p:spTree>
    <p:extLst>
      <p:ext uri="{BB962C8B-B14F-4D97-AF65-F5344CB8AC3E}">
        <p14:creationId xmlns:p14="http://schemas.microsoft.com/office/powerpoint/2010/main" val="2949608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D16055-A27B-C148-8A0F-51BFEFBA4AC0}"/>
              </a:ext>
            </a:extLst>
          </p:cNvPr>
          <p:cNvSpPr>
            <a:spLocks noGrp="1"/>
          </p:cNvSpPr>
          <p:nvPr>
            <p:ph type="title"/>
          </p:nvPr>
        </p:nvSpPr>
        <p:spPr>
          <a:xfrm>
            <a:off x="1080000" y="540000"/>
            <a:ext cx="3345950" cy="2303213"/>
          </a:xfrm>
        </p:spPr>
        <p:txBody>
          <a:bodyPr anchor="ctr">
            <a:normAutofit/>
          </a:bodyPr>
          <a:lstStyle/>
          <a:p>
            <a:pPr algn="ctr"/>
            <a:r>
              <a:rPr lang="en-US" dirty="0"/>
              <a:t>Explorative data analysis</a:t>
            </a:r>
            <a:endParaRPr lang="en-US"/>
          </a:p>
        </p:txBody>
      </p:sp>
      <p:cxnSp>
        <p:nvCxnSpPr>
          <p:cNvPr id="21" name="Straight Connector 20">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65DE49-F7ED-334C-A6AA-1BF9A4EFEBAB}"/>
              </a:ext>
            </a:extLst>
          </p:cNvPr>
          <p:cNvSpPr>
            <a:spLocks noGrp="1"/>
          </p:cNvSpPr>
          <p:nvPr>
            <p:ph idx="1"/>
          </p:nvPr>
        </p:nvSpPr>
        <p:spPr>
          <a:xfrm>
            <a:off x="5543552" y="540000"/>
            <a:ext cx="6107460" cy="2303213"/>
          </a:xfrm>
        </p:spPr>
        <p:txBody>
          <a:bodyPr anchor="ctr">
            <a:normAutofit fontScale="92500" lnSpcReduction="20000"/>
          </a:bodyPr>
          <a:lstStyle/>
          <a:p>
            <a:pPr marL="0" indent="0">
              <a:buNone/>
            </a:pPr>
            <a:r>
              <a:rPr lang="en-US" dirty="0"/>
              <a:t>Numeric Attribute: Age</a:t>
            </a:r>
          </a:p>
          <a:p>
            <a:r>
              <a:rPr lang="en-US" dirty="0"/>
              <a:t>Data Distribution: Normally Distributed (Skewness=0.33|Kurtosis=-0.19)</a:t>
            </a:r>
          </a:p>
          <a:p>
            <a:r>
              <a:rPr lang="en-US" dirty="0"/>
              <a:t>50% of the age values are in the range of  39 to 57</a:t>
            </a:r>
          </a:p>
          <a:p>
            <a:r>
              <a:rPr lang="en-US" dirty="0"/>
              <a:t>Being above 70 is more likely to be diagnosed with diabetes</a:t>
            </a:r>
          </a:p>
        </p:txBody>
      </p:sp>
      <p:sp useBgFill="1">
        <p:nvSpPr>
          <p:cNvPr id="23" name="Rectangle 22">
            <a:extLst>
              <a:ext uri="{FF2B5EF4-FFF2-40B4-BE49-F238E27FC236}">
                <a16:creationId xmlns:a16="http://schemas.microsoft.com/office/drawing/2014/main" id="{4AD52C5F-F278-4082-B0E5-5FDE4B8E2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6" name="Picture 5">
            <a:extLst>
              <a:ext uri="{FF2B5EF4-FFF2-40B4-BE49-F238E27FC236}">
                <a16:creationId xmlns:a16="http://schemas.microsoft.com/office/drawing/2014/main" id="{97A57582-8A2A-834C-A91C-D6C0C4EE9F2E}"/>
              </a:ext>
            </a:extLst>
          </p:cNvPr>
          <p:cNvPicPr>
            <a:picLocks noChangeAspect="1"/>
          </p:cNvPicPr>
          <p:nvPr/>
        </p:nvPicPr>
        <p:blipFill>
          <a:blip r:embed="rId2"/>
          <a:stretch>
            <a:fillRect/>
          </a:stretch>
        </p:blipFill>
        <p:spPr>
          <a:xfrm>
            <a:off x="1153339" y="4028399"/>
            <a:ext cx="2300400" cy="2300400"/>
          </a:xfrm>
          <a:prstGeom prst="rect">
            <a:avLst/>
          </a:prstGeom>
        </p:spPr>
      </p:pic>
      <p:pic>
        <p:nvPicPr>
          <p:cNvPr id="4" name="Picture 3">
            <a:extLst>
              <a:ext uri="{FF2B5EF4-FFF2-40B4-BE49-F238E27FC236}">
                <a16:creationId xmlns:a16="http://schemas.microsoft.com/office/drawing/2014/main" id="{506581DD-ACE1-4743-9CF3-178F8408A164}"/>
              </a:ext>
            </a:extLst>
          </p:cNvPr>
          <p:cNvPicPr>
            <a:picLocks noChangeAspect="1"/>
          </p:cNvPicPr>
          <p:nvPr/>
        </p:nvPicPr>
        <p:blipFill>
          <a:blip r:embed="rId3"/>
          <a:stretch>
            <a:fillRect/>
          </a:stretch>
        </p:blipFill>
        <p:spPr>
          <a:xfrm>
            <a:off x="4499135" y="4028399"/>
            <a:ext cx="3194080" cy="2300400"/>
          </a:xfrm>
          <a:prstGeom prst="rect">
            <a:avLst/>
          </a:prstGeom>
        </p:spPr>
      </p:pic>
      <p:pic>
        <p:nvPicPr>
          <p:cNvPr id="5" name="Picture 4">
            <a:extLst>
              <a:ext uri="{FF2B5EF4-FFF2-40B4-BE49-F238E27FC236}">
                <a16:creationId xmlns:a16="http://schemas.microsoft.com/office/drawing/2014/main" id="{645A14A9-52F4-774F-B8EB-BDBC6B8F0085}"/>
              </a:ext>
            </a:extLst>
          </p:cNvPr>
          <p:cNvPicPr>
            <a:picLocks noChangeAspect="1"/>
          </p:cNvPicPr>
          <p:nvPr/>
        </p:nvPicPr>
        <p:blipFill>
          <a:blip r:embed="rId4"/>
          <a:stretch>
            <a:fillRect/>
          </a:stretch>
        </p:blipFill>
        <p:spPr>
          <a:xfrm>
            <a:off x="8241345" y="4028399"/>
            <a:ext cx="3294933" cy="2300400"/>
          </a:xfrm>
          <a:prstGeom prst="rect">
            <a:avLst/>
          </a:prstGeom>
        </p:spPr>
      </p:pic>
    </p:spTree>
    <p:extLst>
      <p:ext uri="{BB962C8B-B14F-4D97-AF65-F5344CB8AC3E}">
        <p14:creationId xmlns:p14="http://schemas.microsoft.com/office/powerpoint/2010/main" val="167549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AC1BB-5538-4045-A380-9B132F40BD62}"/>
              </a:ext>
            </a:extLst>
          </p:cNvPr>
          <p:cNvSpPr>
            <a:spLocks noGrp="1"/>
          </p:cNvSpPr>
          <p:nvPr>
            <p:ph type="title"/>
          </p:nvPr>
        </p:nvSpPr>
        <p:spPr>
          <a:xfrm>
            <a:off x="1080000" y="540000"/>
            <a:ext cx="3345950" cy="2303213"/>
          </a:xfrm>
        </p:spPr>
        <p:txBody>
          <a:bodyPr anchor="ctr">
            <a:normAutofit/>
          </a:bodyPr>
          <a:lstStyle/>
          <a:p>
            <a:pPr algn="ctr"/>
            <a:r>
              <a:rPr lang="en-US" dirty="0"/>
              <a:t>Explorative data analysis</a:t>
            </a:r>
            <a:endParaRPr lang="en-US"/>
          </a:p>
        </p:txBody>
      </p:sp>
      <p:cxnSp>
        <p:nvCxnSpPr>
          <p:cNvPr id="13" name="Straight Connector 12">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9BA7E41-8606-1F4B-8772-E8C21FB426A0}"/>
              </a:ext>
            </a:extLst>
          </p:cNvPr>
          <p:cNvSpPr>
            <a:spLocks noGrp="1"/>
          </p:cNvSpPr>
          <p:nvPr>
            <p:ph idx="1"/>
          </p:nvPr>
        </p:nvSpPr>
        <p:spPr>
          <a:xfrm>
            <a:off x="5543552" y="540000"/>
            <a:ext cx="6107460" cy="2303213"/>
          </a:xfrm>
        </p:spPr>
        <p:txBody>
          <a:bodyPr anchor="ctr">
            <a:normAutofit fontScale="85000" lnSpcReduction="10000"/>
          </a:bodyPr>
          <a:lstStyle/>
          <a:p>
            <a:pPr marL="0" indent="0">
              <a:buNone/>
            </a:pPr>
            <a:r>
              <a:rPr lang="en-US" dirty="0"/>
              <a:t>Categorical Attributes</a:t>
            </a:r>
          </a:p>
          <a:p>
            <a:r>
              <a:rPr lang="en-US" dirty="0"/>
              <a:t>Though number of males are more than female, female is more likely to get diabetes.</a:t>
            </a:r>
          </a:p>
          <a:p>
            <a:r>
              <a:rPr lang="en-US" dirty="0"/>
              <a:t>Diabetes cases are 120 cases more than Non-diabetes.</a:t>
            </a:r>
          </a:p>
          <a:p>
            <a:r>
              <a:rPr lang="en-US" dirty="0"/>
              <a:t>Diabetic patients are more likely to experience </a:t>
            </a:r>
            <a:r>
              <a:rPr lang="en-US" dirty="0" err="1"/>
              <a:t>Polyruia</a:t>
            </a:r>
            <a:r>
              <a:rPr lang="en-US" dirty="0"/>
              <a:t>, Weight Sudden Lost, Weakness and Polydipsia.</a:t>
            </a:r>
          </a:p>
          <a:p>
            <a:endParaRPr lang="en-US" dirty="0"/>
          </a:p>
          <a:p>
            <a:endParaRPr lang="en-US" dirty="0"/>
          </a:p>
        </p:txBody>
      </p:sp>
      <p:sp useBgFill="1">
        <p:nvSpPr>
          <p:cNvPr id="15" name="Rectangle 14">
            <a:extLst>
              <a:ext uri="{FF2B5EF4-FFF2-40B4-BE49-F238E27FC236}">
                <a16:creationId xmlns:a16="http://schemas.microsoft.com/office/drawing/2014/main" id="{4AD52C5F-F278-4082-B0E5-5FDE4B8E2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3">
            <a:extLst>
              <a:ext uri="{FF2B5EF4-FFF2-40B4-BE49-F238E27FC236}">
                <a16:creationId xmlns:a16="http://schemas.microsoft.com/office/drawing/2014/main" id="{53CADD35-2719-344C-ACF2-760903E6A951}"/>
              </a:ext>
            </a:extLst>
          </p:cNvPr>
          <p:cNvPicPr>
            <a:picLocks noChangeAspect="1"/>
          </p:cNvPicPr>
          <p:nvPr/>
        </p:nvPicPr>
        <p:blipFill>
          <a:blip r:embed="rId3"/>
          <a:stretch>
            <a:fillRect/>
          </a:stretch>
        </p:blipFill>
        <p:spPr>
          <a:xfrm>
            <a:off x="4895850" y="2647951"/>
            <a:ext cx="2400300" cy="1663700"/>
          </a:xfrm>
          <a:prstGeom prst="rect">
            <a:avLst/>
          </a:prstGeom>
        </p:spPr>
      </p:pic>
      <p:pic>
        <p:nvPicPr>
          <p:cNvPr id="5" name="Picture 4">
            <a:extLst>
              <a:ext uri="{FF2B5EF4-FFF2-40B4-BE49-F238E27FC236}">
                <a16:creationId xmlns:a16="http://schemas.microsoft.com/office/drawing/2014/main" id="{C1F616D2-BB92-CB4E-9336-890506CABB44}"/>
              </a:ext>
            </a:extLst>
          </p:cNvPr>
          <p:cNvPicPr>
            <a:picLocks noChangeAspect="1"/>
          </p:cNvPicPr>
          <p:nvPr/>
        </p:nvPicPr>
        <p:blipFill>
          <a:blip r:embed="rId4"/>
          <a:stretch>
            <a:fillRect/>
          </a:stretch>
        </p:blipFill>
        <p:spPr>
          <a:xfrm>
            <a:off x="8470659" y="2647951"/>
            <a:ext cx="2400300" cy="1663700"/>
          </a:xfrm>
          <a:prstGeom prst="rect">
            <a:avLst/>
          </a:prstGeom>
        </p:spPr>
      </p:pic>
      <p:pic>
        <p:nvPicPr>
          <p:cNvPr id="6" name="Picture 5">
            <a:extLst>
              <a:ext uri="{FF2B5EF4-FFF2-40B4-BE49-F238E27FC236}">
                <a16:creationId xmlns:a16="http://schemas.microsoft.com/office/drawing/2014/main" id="{AE4702B3-C808-594A-88C8-2766CA6AE3C8}"/>
              </a:ext>
            </a:extLst>
          </p:cNvPr>
          <p:cNvPicPr>
            <a:picLocks noChangeAspect="1"/>
          </p:cNvPicPr>
          <p:nvPr/>
        </p:nvPicPr>
        <p:blipFill>
          <a:blip r:embed="rId5"/>
          <a:stretch>
            <a:fillRect/>
          </a:stretch>
        </p:blipFill>
        <p:spPr>
          <a:xfrm>
            <a:off x="8470659" y="4604544"/>
            <a:ext cx="2400300" cy="1663700"/>
          </a:xfrm>
          <a:prstGeom prst="rect">
            <a:avLst/>
          </a:prstGeom>
        </p:spPr>
      </p:pic>
      <p:pic>
        <p:nvPicPr>
          <p:cNvPr id="8" name="Picture 7">
            <a:extLst>
              <a:ext uri="{FF2B5EF4-FFF2-40B4-BE49-F238E27FC236}">
                <a16:creationId xmlns:a16="http://schemas.microsoft.com/office/drawing/2014/main" id="{9C36EC25-4472-A94E-8202-46D846440B0C}"/>
              </a:ext>
            </a:extLst>
          </p:cNvPr>
          <p:cNvPicPr>
            <a:picLocks noChangeAspect="1"/>
          </p:cNvPicPr>
          <p:nvPr/>
        </p:nvPicPr>
        <p:blipFill>
          <a:blip r:embed="rId6"/>
          <a:stretch>
            <a:fillRect/>
          </a:stretch>
        </p:blipFill>
        <p:spPr>
          <a:xfrm>
            <a:off x="1321041" y="4608513"/>
            <a:ext cx="2400300" cy="1663700"/>
          </a:xfrm>
          <a:prstGeom prst="rect">
            <a:avLst/>
          </a:prstGeom>
        </p:spPr>
      </p:pic>
      <p:pic>
        <p:nvPicPr>
          <p:cNvPr id="9" name="Picture 8">
            <a:extLst>
              <a:ext uri="{FF2B5EF4-FFF2-40B4-BE49-F238E27FC236}">
                <a16:creationId xmlns:a16="http://schemas.microsoft.com/office/drawing/2014/main" id="{1092EB7A-1587-B346-AB4C-32FAE4369412}"/>
              </a:ext>
            </a:extLst>
          </p:cNvPr>
          <p:cNvPicPr>
            <a:picLocks noChangeAspect="1"/>
          </p:cNvPicPr>
          <p:nvPr/>
        </p:nvPicPr>
        <p:blipFill>
          <a:blip r:embed="rId7"/>
          <a:stretch>
            <a:fillRect/>
          </a:stretch>
        </p:blipFill>
        <p:spPr>
          <a:xfrm>
            <a:off x="4895850" y="4604544"/>
            <a:ext cx="2400300" cy="1663700"/>
          </a:xfrm>
          <a:prstGeom prst="rect">
            <a:avLst/>
          </a:prstGeom>
        </p:spPr>
      </p:pic>
      <p:pic>
        <p:nvPicPr>
          <p:cNvPr id="30" name="Picture 29">
            <a:extLst>
              <a:ext uri="{FF2B5EF4-FFF2-40B4-BE49-F238E27FC236}">
                <a16:creationId xmlns:a16="http://schemas.microsoft.com/office/drawing/2014/main" id="{A25FC243-FC15-B945-8BD2-AE2F325D3D6B}"/>
              </a:ext>
            </a:extLst>
          </p:cNvPr>
          <p:cNvPicPr>
            <a:picLocks noChangeAspect="1"/>
          </p:cNvPicPr>
          <p:nvPr/>
        </p:nvPicPr>
        <p:blipFill>
          <a:blip r:embed="rId8"/>
          <a:stretch>
            <a:fillRect/>
          </a:stretch>
        </p:blipFill>
        <p:spPr>
          <a:xfrm>
            <a:off x="1338537" y="2647951"/>
            <a:ext cx="2400300" cy="1663700"/>
          </a:xfrm>
          <a:prstGeom prst="rect">
            <a:avLst/>
          </a:prstGeom>
        </p:spPr>
      </p:pic>
    </p:spTree>
    <p:extLst>
      <p:ext uri="{BB962C8B-B14F-4D97-AF65-F5344CB8AC3E}">
        <p14:creationId xmlns:p14="http://schemas.microsoft.com/office/powerpoint/2010/main" val="3559005790"/>
      </p:ext>
    </p:extLst>
  </p:cSld>
  <p:clrMapOvr>
    <a:masterClrMapping/>
  </p:clrMapOvr>
</p:sld>
</file>

<file path=ppt/theme/theme1.xml><?xml version="1.0" encoding="utf-8"?>
<a:theme xmlns:a="http://schemas.openxmlformats.org/drawingml/2006/main" name="LeafVTI">
  <a:themeElements>
    <a:clrScheme name="AnalogousFromRegularSeedLeftStep">
      <a:dk1>
        <a:srgbClr val="000000"/>
      </a:dk1>
      <a:lt1>
        <a:srgbClr val="FFFFFF"/>
      </a:lt1>
      <a:dk2>
        <a:srgbClr val="1C2131"/>
      </a:dk2>
      <a:lt2>
        <a:srgbClr val="F0F3F2"/>
      </a:lt2>
      <a:accent1>
        <a:srgbClr val="C34D90"/>
      </a:accent1>
      <a:accent2>
        <a:srgbClr val="B13BB0"/>
      </a:accent2>
      <a:accent3>
        <a:srgbClr val="934DC3"/>
      </a:accent3>
      <a:accent4>
        <a:srgbClr val="523CB2"/>
      </a:accent4>
      <a:accent5>
        <a:srgbClr val="4D69C3"/>
      </a:accent5>
      <a:accent6>
        <a:srgbClr val="3B88B1"/>
      </a:accent6>
      <a:hlink>
        <a:srgbClr val="349C60"/>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635</Words>
  <Application>Microsoft Macintosh PowerPoint</Application>
  <PresentationFormat>Widescreen</PresentationFormat>
  <Paragraphs>79</Paragraphs>
  <Slides>14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Next LT Pro Light</vt:lpstr>
      <vt:lpstr>Calibri</vt:lpstr>
      <vt:lpstr>Rockwell Nova Light</vt:lpstr>
      <vt:lpstr>Wingdings</vt:lpstr>
      <vt:lpstr>LeafVTI</vt:lpstr>
      <vt:lpstr>Data mining with Early stage diabetes risk prediction dataset </vt:lpstr>
      <vt:lpstr>Table of content</vt:lpstr>
      <vt:lpstr>Data SELECTION &amp; OBJECTIVE</vt:lpstr>
      <vt:lpstr>Data Cleaning</vt:lpstr>
      <vt:lpstr>Data cleaning</vt:lpstr>
      <vt:lpstr>Data cleaning</vt:lpstr>
      <vt:lpstr>Data reduction</vt:lpstr>
      <vt:lpstr>Explorative data analysis</vt:lpstr>
      <vt:lpstr>Explorative data analysis</vt:lpstr>
      <vt:lpstr>Explorative data analysis</vt:lpstr>
      <vt:lpstr>Data Transformation</vt:lpstr>
      <vt:lpstr>Data transformation</vt:lpstr>
      <vt:lpstr>MODel selection and Evaluation Methods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with Early stage diabetes risk prediction dataset </dc:title>
  <dc:creator>Thuy Tran</dc:creator>
  <cp:lastModifiedBy>Thuy Tran</cp:lastModifiedBy>
  <cp:revision>11</cp:revision>
  <dcterms:created xsi:type="dcterms:W3CDTF">2020-11-03T15:29:57Z</dcterms:created>
  <dcterms:modified xsi:type="dcterms:W3CDTF">2020-12-09T16:13:13Z</dcterms:modified>
</cp:coreProperties>
</file>